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2" r:id="rId8"/>
    <p:sldId id="268" r:id="rId9"/>
    <p:sldId id="265" r:id="rId10"/>
    <p:sldId id="266" r:id="rId11"/>
    <p:sldId id="267" r:id="rId12"/>
    <p:sldId id="269" r:id="rId13"/>
    <p:sldId id="270" r:id="rId14"/>
    <p:sldId id="271" r:id="rId15"/>
    <p:sldId id="276" r:id="rId16"/>
    <p:sldId id="274" r:id="rId17"/>
    <p:sldId id="275" r:id="rId18"/>
    <p:sldId id="272" r:id="rId19"/>
    <p:sldId id="279" r:id="rId20"/>
    <p:sldId id="280" r:id="rId21"/>
    <p:sldId id="264" r:id="rId22"/>
    <p:sldId id="260" r:id="rId23"/>
    <p:sldId id="277" r:id="rId24"/>
    <p:sldId id="278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62" d="100"/>
          <a:sy n="62" d="100"/>
        </p:scale>
        <p:origin x="-9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7F92-78FC-437B-A7D7-D756EFEB5528}" type="datetimeFigureOut">
              <a:rPr lang="sk-SK" smtClean="0"/>
              <a:pPr/>
              <a:t>18. 1. 2011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A8E3-419F-4123-B1F0-23F405FC9B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7F92-78FC-437B-A7D7-D756EFEB5528}" type="datetimeFigureOut">
              <a:rPr lang="sk-SK" smtClean="0"/>
              <a:pPr/>
              <a:t>18. 1. 2011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A8E3-419F-4123-B1F0-23F405FC9B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7F92-78FC-437B-A7D7-D756EFEB5528}" type="datetimeFigureOut">
              <a:rPr lang="sk-SK" smtClean="0"/>
              <a:pPr/>
              <a:t>18. 1. 2011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A8E3-419F-4123-B1F0-23F405FC9B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7F92-78FC-437B-A7D7-D756EFEB5528}" type="datetimeFigureOut">
              <a:rPr lang="sk-SK" smtClean="0"/>
              <a:pPr/>
              <a:t>18. 1. 2011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A8E3-419F-4123-B1F0-23F405FC9B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7F92-78FC-437B-A7D7-D756EFEB5528}" type="datetimeFigureOut">
              <a:rPr lang="sk-SK" smtClean="0"/>
              <a:pPr/>
              <a:t>18. 1. 2011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A8E3-419F-4123-B1F0-23F405FC9B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7F92-78FC-437B-A7D7-D756EFEB5528}" type="datetimeFigureOut">
              <a:rPr lang="sk-SK" smtClean="0"/>
              <a:pPr/>
              <a:t>18. 1. 2011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A8E3-419F-4123-B1F0-23F405FC9B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7F92-78FC-437B-A7D7-D756EFEB5528}" type="datetimeFigureOut">
              <a:rPr lang="sk-SK" smtClean="0"/>
              <a:pPr/>
              <a:t>18. 1. 2011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A8E3-419F-4123-B1F0-23F405FC9B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7F92-78FC-437B-A7D7-D756EFEB5528}" type="datetimeFigureOut">
              <a:rPr lang="sk-SK" smtClean="0"/>
              <a:pPr/>
              <a:t>18. 1. 2011</a:t>
            </a:fld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6AA8E3-419F-4123-B1F0-23F405FC9BE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7F92-78FC-437B-A7D7-D756EFEB5528}" type="datetimeFigureOut">
              <a:rPr lang="sk-SK" smtClean="0"/>
              <a:pPr/>
              <a:t>18. 1. 2011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A8E3-419F-4123-B1F0-23F405FC9B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7F92-78FC-437B-A7D7-D756EFEB5528}" type="datetimeFigureOut">
              <a:rPr lang="sk-SK" smtClean="0"/>
              <a:pPr/>
              <a:t>18. 1. 2011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46AA8E3-419F-4123-B1F0-23F405FC9B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F9A7F92-78FC-437B-A7D7-D756EFEB5528}" type="datetimeFigureOut">
              <a:rPr lang="sk-SK" smtClean="0"/>
              <a:pPr/>
              <a:t>18. 1. 2011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A8E3-419F-4123-B1F0-23F405FC9BE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F9A7F92-78FC-437B-A7D7-D756EFEB5528}" type="datetimeFigureOut">
              <a:rPr lang="sk-SK" smtClean="0"/>
              <a:pPr/>
              <a:t>18. 1. 2011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46AA8E3-419F-4123-B1F0-23F405FC9BE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Export4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k.wikipedia.org/w/index.php?title=8-bit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Kompresia_d%C3%A1t" TargetMode="External"/><Relationship Id="rId2" Type="http://schemas.openxmlformats.org/officeDocument/2006/relationships/hyperlink" Target="http://www.linuxsoft.cz/article.php?id_article=21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k.wikipedia.org/wiki/JPEG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5.xml"/><Relationship Id="rId7" Type="http://schemas.openxmlformats.org/officeDocument/2006/relationships/image" Target="../media/image15.png"/><Relationship Id="rId2" Type="http://schemas.openxmlformats.org/officeDocument/2006/relationships/hyperlink" Target="http://sk.wikipedia.org/wiki/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slide" Target="slide23.xml"/><Relationship Id="rId4" Type="http://schemas.openxmlformats.org/officeDocument/2006/relationships/slide" Target="slide16.xm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linuxsoft.cz/article.php?id_article=8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PNG" TargetMode="External"/><Relationship Id="rId2" Type="http://schemas.openxmlformats.org/officeDocument/2006/relationships/hyperlink" Target="http://macleak.ic.cz/download/reglers/dc/tartar/schema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Export4.gif" TargetMode="External"/><Relationship Id="rId7" Type="http://schemas.openxmlformats.org/officeDocument/2006/relationships/slide" Target="slide7.xml"/><Relationship Id="rId2" Type="http://schemas.openxmlformats.org/officeDocument/2006/relationships/hyperlink" Target="Export1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true_png.JPG" TargetMode="External"/><Relationship Id="rId5" Type="http://schemas.openxmlformats.org/officeDocument/2006/relationships/hyperlink" Target="garfild16.gif" TargetMode="External"/><Relationship Id="rId4" Type="http://schemas.openxmlformats.org/officeDocument/2006/relationships/hyperlink" Target="http://sk.wikipedia.org/w/index.php?title=8-bit&amp;action=edit&amp;redlink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uxsoft.cz/" TargetMode="External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Pixel" TargetMode="External"/><Relationship Id="rId2" Type="http://schemas.openxmlformats.org/officeDocument/2006/relationships/hyperlink" Target="http://sk.wikipedia.org/wiki/Bit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24.jpeg"/><Relationship Id="rId4" Type="http://schemas.openxmlformats.org/officeDocument/2006/relationships/hyperlink" Target="http://sk.wikipedia.org/wiki/BMP_(form%C3%A1t)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k.wikipedia.org/wiki/Dp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hyperlink" Target="Export1.gif" TargetMode="External"/><Relationship Id="rId7" Type="http://schemas.openxmlformats.org/officeDocument/2006/relationships/hyperlink" Target="true_png.JPG" TargetMode="External"/><Relationship Id="rId12" Type="http://schemas.openxmlformats.org/officeDocument/2006/relationships/slide" Target="slide19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garfild16.gif" TargetMode="External"/><Relationship Id="rId11" Type="http://schemas.openxmlformats.org/officeDocument/2006/relationships/slide" Target="slide12.xml"/><Relationship Id="rId5" Type="http://schemas.openxmlformats.org/officeDocument/2006/relationships/hyperlink" Target="http://sk.wikipedia.org/w/index.php?title=8-bit&amp;action=edit&amp;redlink=1" TargetMode="External"/><Relationship Id="rId10" Type="http://schemas.openxmlformats.org/officeDocument/2006/relationships/slide" Target="slide11.xml"/><Relationship Id="rId4" Type="http://schemas.openxmlformats.org/officeDocument/2006/relationships/hyperlink" Target="Export4.gif" TargetMode="External"/><Relationship Id="rId9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true_png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Export1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Grafika pre web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Ing. Jana Ďurišová</a:t>
            </a:r>
            <a:endParaRPr lang="sk-SK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16 farieb (</a:t>
            </a:r>
            <a:r>
              <a:rPr lang="sk-SK" dirty="0" smtClean="0">
                <a:hlinkClick r:id="rId2" action="ppaction://hlinkfile" tooltip="4-bit "/>
              </a:rPr>
              <a:t>4-bitová</a:t>
            </a:r>
            <a:r>
              <a:rPr lang="sk-SK" dirty="0" smtClean="0"/>
              <a:t>) </a:t>
            </a:r>
            <a:endParaRPr lang="sk-SK" dirty="0"/>
          </a:p>
        </p:txBody>
      </p:sp>
      <p:pic>
        <p:nvPicPr>
          <p:cNvPr id="4" name="Obrázok 3" descr="4bit_p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357298"/>
            <a:ext cx="7072362" cy="5183470"/>
          </a:xfrm>
          <a:prstGeom prst="rect">
            <a:avLst/>
          </a:prstGeom>
        </p:spPr>
      </p:pic>
      <p:sp>
        <p:nvSpPr>
          <p:cNvPr id="7" name="Šípka doprava 6">
            <a:hlinkClick r:id="rId4" action="ppaction://hlinksldjump" tooltip="späť"/>
          </p:cNvPr>
          <p:cNvSpPr/>
          <p:nvPr/>
        </p:nvSpPr>
        <p:spPr>
          <a:xfrm flipH="1">
            <a:off x="428596" y="5929330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256 farieb (</a:t>
            </a:r>
            <a:r>
              <a:rPr lang="sk-SK" dirty="0" smtClean="0">
                <a:hlinkClick r:id="rId2" tooltip="8-bit "/>
              </a:rPr>
              <a:t>8-bitová</a:t>
            </a:r>
            <a:r>
              <a:rPr lang="sk-SK" dirty="0" smtClean="0"/>
              <a:t>) </a:t>
            </a:r>
            <a:endParaRPr lang="sk-SK" dirty="0"/>
          </a:p>
        </p:txBody>
      </p:sp>
      <p:pic>
        <p:nvPicPr>
          <p:cNvPr id="4" name="Obrázok 3" descr="8bit_p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285860"/>
            <a:ext cx="7419516" cy="5397364"/>
          </a:xfrm>
          <a:prstGeom prst="rect">
            <a:avLst/>
          </a:prstGeom>
        </p:spPr>
      </p:pic>
      <p:sp>
        <p:nvSpPr>
          <p:cNvPr id="7" name="Šípka doprava 6">
            <a:hlinkClick r:id="rId4" action="ppaction://hlinksldjump" tooltip="späť"/>
          </p:cNvPr>
          <p:cNvSpPr/>
          <p:nvPr/>
        </p:nvSpPr>
        <p:spPr>
          <a:xfrm flipH="1">
            <a:off x="580996" y="6081730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cap="all" dirty="0" smtClean="0"/>
              <a:t>grafický formát</a:t>
            </a:r>
            <a:endParaRPr lang="sk-SK" cap="all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spôsob uloženia grafických informácií do súboru</a:t>
            </a:r>
          </a:p>
          <a:p>
            <a:pPr lvl="1"/>
            <a:r>
              <a:rPr lang="sk-SK" dirty="0" smtClean="0"/>
              <a:t>zoznam grafických </a:t>
            </a:r>
            <a:r>
              <a:rPr lang="sk-SK" dirty="0" smtClean="0">
                <a:hlinkClick r:id="rId2" tooltip="www.linuxsoft.cz"/>
              </a:rPr>
              <a:t>formátov</a:t>
            </a:r>
            <a:endParaRPr lang="sk-SK" dirty="0" smtClean="0"/>
          </a:p>
          <a:p>
            <a:pPr lvl="1">
              <a:buNone/>
            </a:pPr>
            <a:endParaRPr lang="sk-SK" dirty="0" smtClean="0"/>
          </a:p>
          <a:p>
            <a:r>
              <a:rPr lang="sk-SK" dirty="0" smtClean="0"/>
              <a:t>Formáty vhodné </a:t>
            </a:r>
            <a:r>
              <a:rPr lang="sk-SK" dirty="0" err="1" smtClean="0"/>
              <a:t>pro</a:t>
            </a:r>
            <a:r>
              <a:rPr lang="sk-SK" dirty="0" smtClean="0"/>
              <a:t> web – (</a:t>
            </a:r>
            <a:r>
              <a:rPr lang="sk-SK" dirty="0" smtClean="0">
                <a:hlinkClick r:id="rId3" tooltip="kompresia stratová, alebo nestratová"/>
              </a:rPr>
              <a:t>komprimované</a:t>
            </a:r>
            <a:r>
              <a:rPr lang="sk-SK" dirty="0" smtClean="0"/>
              <a:t>): </a:t>
            </a:r>
          </a:p>
          <a:p>
            <a:pPr lvl="1"/>
            <a:r>
              <a:rPr lang="sk-SK" dirty="0" smtClean="0"/>
              <a:t>GIF</a:t>
            </a:r>
          </a:p>
          <a:p>
            <a:pPr lvl="1"/>
            <a:r>
              <a:rPr lang="sk-SK" dirty="0" smtClean="0"/>
              <a:t>JPEG</a:t>
            </a:r>
          </a:p>
          <a:p>
            <a:pPr lvl="1"/>
            <a:r>
              <a:rPr lang="sk-SK" dirty="0" smtClean="0"/>
              <a:t>PNG</a:t>
            </a:r>
            <a:br>
              <a:rPr lang="sk-SK" dirty="0" smtClean="0"/>
            </a:br>
            <a:endParaRPr lang="sk-SK" dirty="0" smtClean="0"/>
          </a:p>
          <a:p>
            <a:r>
              <a:rPr lang="sk-SK" dirty="0" smtClean="0"/>
              <a:t>Formáty vhodné pre fotografie: </a:t>
            </a:r>
          </a:p>
          <a:p>
            <a:pPr lvl="1"/>
            <a:r>
              <a:rPr lang="sk-SK" dirty="0" smtClean="0"/>
              <a:t>TIFF (nestráca kvalitu, nekomprimovaný)</a:t>
            </a:r>
          </a:p>
          <a:p>
            <a:pPr lvl="1"/>
            <a:r>
              <a:rPr lang="sk-SK" dirty="0" smtClean="0"/>
              <a:t>JPEG</a:t>
            </a:r>
          </a:p>
          <a:p>
            <a:pPr lvl="1"/>
            <a:r>
              <a:rPr lang="sk-SK" dirty="0" smtClean="0"/>
              <a:t>XCF, PSD (fotomontáže zložené z viacerých vrstiev, určené pre </a:t>
            </a:r>
            <a:r>
              <a:rPr lang="sk-SK" dirty="0" err="1" smtClean="0"/>
              <a:t>dalšiu</a:t>
            </a:r>
            <a:r>
              <a:rPr lang="sk-SK" dirty="0" smtClean="0"/>
              <a:t> úpravu) 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JPEG                  </a:t>
            </a:r>
            <a:r>
              <a:rPr lang="sk-SK" sz="2400" dirty="0" smtClean="0">
                <a:hlinkClick r:id="rId2"/>
              </a:rPr>
              <a:t>WIKIPEDIA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1571612"/>
            <a:ext cx="7467600" cy="4525963"/>
          </a:xfrm>
        </p:spPr>
        <p:txBody>
          <a:bodyPr/>
          <a:lstStyle/>
          <a:p>
            <a:r>
              <a:rPr lang="sk-SK" dirty="0" smtClean="0"/>
              <a:t>Stratová kompresia – využíva nedokonalosť ľudského oka</a:t>
            </a:r>
            <a:br>
              <a:rPr lang="sk-SK" dirty="0" smtClean="0"/>
            </a:br>
            <a:endParaRPr lang="sk-SK" dirty="0" smtClean="0"/>
          </a:p>
          <a:p>
            <a:r>
              <a:rPr lang="sk-SK" dirty="0" smtClean="0"/>
              <a:t>Podporuje 16,7 mil. farieb</a:t>
            </a:r>
          </a:p>
          <a:p>
            <a:r>
              <a:rPr lang="sk-SK" dirty="0" smtClean="0"/>
              <a:t>Použitie – fotografia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r>
              <a:rPr lang="sk-SK" dirty="0" smtClean="0"/>
              <a:t>Veľkosť súboru – zmenšenie na úkor kvality</a:t>
            </a:r>
            <a:endParaRPr lang="sk-SK" dirty="0"/>
          </a:p>
        </p:txBody>
      </p:sp>
      <p:pic>
        <p:nvPicPr>
          <p:cNvPr id="4" name="Obrázok 3" descr="o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928670"/>
            <a:ext cx="1190625" cy="1190625"/>
          </a:xfrm>
          <a:prstGeom prst="rect">
            <a:avLst/>
          </a:prstGeom>
        </p:spPr>
      </p:pic>
      <p:pic>
        <p:nvPicPr>
          <p:cNvPr id="6" name="Obrázok 5" descr="motyl-svg1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2428868"/>
            <a:ext cx="2857520" cy="2143140"/>
          </a:xfrm>
          <a:prstGeom prst="rect">
            <a:avLst/>
          </a:prstGeom>
        </p:spPr>
      </p:pic>
      <p:sp>
        <p:nvSpPr>
          <p:cNvPr id="7" name="Šípka doprava 6">
            <a:hlinkClick r:id="rId5" action="ppaction://hlinksldjump"/>
          </p:cNvPr>
          <p:cNvSpPr/>
          <p:nvPr/>
        </p:nvSpPr>
        <p:spPr>
          <a:xfrm>
            <a:off x="7429520" y="5143512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GIF                                 </a:t>
            </a:r>
            <a:r>
              <a:rPr lang="sk-SK" sz="2700" dirty="0" smtClean="0">
                <a:hlinkClick r:id="rId2"/>
              </a:rPr>
              <a:t>WIKIPEDIA</a:t>
            </a:r>
            <a:endParaRPr lang="sk-SK" sz="27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Nestratová kompresia</a:t>
            </a:r>
          </a:p>
          <a:p>
            <a:r>
              <a:rPr lang="sk-SK" dirty="0" smtClean="0"/>
              <a:t>Podporuje 256 farieb</a:t>
            </a:r>
          </a:p>
          <a:p>
            <a:r>
              <a:rPr lang="sk-SK" dirty="0" smtClean="0"/>
              <a:t>Jedna farba priehľadná</a:t>
            </a:r>
          </a:p>
          <a:p>
            <a:r>
              <a:rPr lang="sk-SK" dirty="0" smtClean="0">
                <a:hlinkClick r:id="rId3" action="ppaction://hlinksldjump"/>
              </a:rPr>
              <a:t>Animovaný GIF</a:t>
            </a:r>
            <a:r>
              <a:rPr lang="sk-SK" dirty="0" smtClean="0"/>
              <a:t> – viac </a:t>
            </a:r>
            <a:br>
              <a:rPr lang="sk-SK" dirty="0" smtClean="0"/>
            </a:br>
            <a:r>
              <a:rPr lang="sk-SK" dirty="0" smtClean="0"/>
              <a:t>obrázkov  pod jedným názvom</a:t>
            </a:r>
          </a:p>
          <a:p>
            <a:r>
              <a:rPr lang="sk-SK" dirty="0" smtClean="0"/>
              <a:t>Použitie – animácie, logá, </a:t>
            </a:r>
            <a:r>
              <a:rPr lang="sk-SK" dirty="0" err="1" smtClean="0"/>
              <a:t>tlačítka</a:t>
            </a:r>
            <a:endParaRPr lang="sk-SK" dirty="0" smtClean="0"/>
          </a:p>
          <a:p>
            <a:r>
              <a:rPr lang="sk-SK" dirty="0" smtClean="0"/>
              <a:t>Veľkosť – </a:t>
            </a:r>
            <a:r>
              <a:rPr lang="sk-SK" dirty="0" smtClean="0">
                <a:hlinkClick r:id="rId4" action="ppaction://hlinksldjump"/>
              </a:rPr>
              <a:t>malá</a:t>
            </a:r>
            <a:endParaRPr lang="sk-SK" dirty="0" smtClean="0"/>
          </a:p>
          <a:p>
            <a:r>
              <a:rPr lang="sk-SK" dirty="0" smtClean="0"/>
              <a:t>Postupná aproximácia obrazu – </a:t>
            </a:r>
            <a:r>
              <a:rPr lang="sk-SK" dirty="0" smtClean="0">
                <a:hlinkClick r:id="rId5" action="ppaction://hlinksldjump"/>
              </a:rPr>
              <a:t>prekladaný </a:t>
            </a:r>
            <a:r>
              <a:rPr lang="sk-SK" dirty="0" err="1" smtClean="0">
                <a:hlinkClick r:id="rId5" action="ppaction://hlinksldjump"/>
              </a:rPr>
              <a:t>gif</a:t>
            </a:r>
            <a:endParaRPr lang="sk-SK" dirty="0"/>
          </a:p>
        </p:txBody>
      </p:sp>
      <p:pic>
        <p:nvPicPr>
          <p:cNvPr id="5122" name="Picture 2" descr="E:\SKOLA\GRAFIK PRIPRAVY\SSE\gif\sadlonov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142984"/>
            <a:ext cx="2500330" cy="3033734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500570"/>
            <a:ext cx="928694" cy="70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3" y="4500570"/>
            <a:ext cx="151025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4643446"/>
            <a:ext cx="533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Animovaný GIF  - </a:t>
            </a:r>
            <a:br>
              <a:rPr lang="sk-SK" dirty="0" smtClean="0"/>
            </a:br>
            <a:r>
              <a:rPr lang="sk-SK" dirty="0" err="1" smtClean="0"/>
              <a:t>Zoner</a:t>
            </a:r>
            <a:r>
              <a:rPr lang="sk-SK" dirty="0" smtClean="0"/>
              <a:t> GIF animátor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Šípka doprava 4">
            <a:hlinkClick r:id="rId2" action="ppaction://hlinksldjump" tooltip="späť"/>
          </p:cNvPr>
          <p:cNvSpPr/>
          <p:nvPr/>
        </p:nvSpPr>
        <p:spPr>
          <a:xfrm flipH="1">
            <a:off x="357158" y="5357826"/>
            <a:ext cx="57150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71612"/>
            <a:ext cx="7278182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Porovnanie obr. GIF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Podrobnejšie na </a:t>
            </a:r>
            <a:r>
              <a:rPr lang="sk-SK" dirty="0" smtClean="0">
                <a:hlinkClick r:id="rId2"/>
              </a:rPr>
              <a:t>webe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5224467" cy="388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571612"/>
            <a:ext cx="2214578" cy="389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Porovnanie formátov GIF a JPEG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210" y="1272525"/>
            <a:ext cx="7404813" cy="465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PNG					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Nestratová kompresia</a:t>
            </a:r>
          </a:p>
          <a:p>
            <a:r>
              <a:rPr lang="sk-SK" dirty="0" smtClean="0"/>
              <a:t>Podporuje 16,7 mil. farieb</a:t>
            </a:r>
          </a:p>
          <a:p>
            <a:r>
              <a:rPr lang="sk-SK" dirty="0" smtClean="0"/>
              <a:t>Jedna farba priehľadná</a:t>
            </a:r>
          </a:p>
          <a:p>
            <a:r>
              <a:rPr lang="sk-SK" dirty="0" smtClean="0"/>
              <a:t>Použitie – fotografie, </a:t>
            </a:r>
            <a:r>
              <a:rPr lang="sk-SK" dirty="0" smtClean="0">
                <a:hlinkClick r:id="rId2"/>
              </a:rPr>
              <a:t>technický výkres </a:t>
            </a:r>
            <a:r>
              <a:rPr lang="sk-SK" dirty="0" smtClean="0"/>
              <a:t>na webe</a:t>
            </a:r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r>
              <a:rPr lang="sk-SK" sz="2400" dirty="0" smtClean="0">
                <a:hlinkClick r:id="rId3"/>
              </a:rPr>
              <a:t>WIKIPEDIA</a:t>
            </a:r>
            <a:endParaRPr lang="sk-SK" sz="2400" dirty="0"/>
          </a:p>
        </p:txBody>
      </p:sp>
      <p:pic>
        <p:nvPicPr>
          <p:cNvPr id="1027" name="Picture 3" descr="E:\SKOLA\GRAFIK PRIPRAVY\SOT\navrh webu\garfil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500438"/>
            <a:ext cx="4000528" cy="3628597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1071546"/>
            <a:ext cx="517083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ZADANIE  - samostatná práca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U:</a:t>
            </a:r>
            <a:r>
              <a:rPr lang="en-US" dirty="0" smtClean="0"/>
              <a:t>/</a:t>
            </a:r>
            <a:r>
              <a:rPr lang="sk-SK" dirty="0" err="1" smtClean="0"/>
              <a:t>Durisova</a:t>
            </a:r>
            <a:r>
              <a:rPr lang="en-US" dirty="0" smtClean="0"/>
              <a:t>/</a:t>
            </a:r>
            <a:r>
              <a:rPr lang="en-US" dirty="0" err="1" smtClean="0"/>
              <a:t>Grafik</a:t>
            </a:r>
            <a:r>
              <a:rPr lang="en-US" dirty="0" smtClean="0"/>
              <a:t> digit</a:t>
            </a:r>
            <a:r>
              <a:rPr lang="sk-SK" dirty="0" smtClean="0"/>
              <a:t>a</a:t>
            </a:r>
            <a:r>
              <a:rPr lang="en-US" dirty="0" err="1" smtClean="0"/>
              <a:t>lnych</a:t>
            </a:r>
            <a:r>
              <a:rPr lang="en-US" dirty="0" smtClean="0"/>
              <a:t> </a:t>
            </a:r>
            <a:r>
              <a:rPr lang="en-US" dirty="0" err="1" smtClean="0"/>
              <a:t>medi</a:t>
            </a:r>
            <a:r>
              <a:rPr lang="sk-SK" dirty="0" smtClean="0"/>
              <a:t>i/OBR/</a:t>
            </a:r>
          </a:p>
          <a:p>
            <a:pPr lvl="3"/>
            <a:r>
              <a:rPr lang="sk-SK" dirty="0" err="1" smtClean="0"/>
              <a:t>Garfield</a:t>
            </a:r>
            <a:r>
              <a:rPr lang="sk-SK" dirty="0" smtClean="0"/>
              <a:t> </a:t>
            </a:r>
            <a:r>
              <a:rPr lang="sk-SK" dirty="0" smtClean="0"/>
              <a:t>.</a:t>
            </a:r>
            <a:r>
              <a:rPr lang="sk-SK" dirty="0" err="1" smtClean="0"/>
              <a:t>jpg</a:t>
            </a:r>
            <a:endParaRPr lang="sk-SK" dirty="0" smtClean="0"/>
          </a:p>
          <a:p>
            <a:pPr lvl="3"/>
            <a:r>
              <a:rPr lang="sk-SK" dirty="0" err="1" smtClean="0"/>
              <a:t>Kopalko.gif</a:t>
            </a:r>
            <a:endParaRPr lang="sk-SK" dirty="0" smtClean="0"/>
          </a:p>
          <a:p>
            <a:pPr lvl="3"/>
            <a:r>
              <a:rPr lang="sk-SK" dirty="0" err="1" smtClean="0"/>
              <a:t>Fotografia.png</a:t>
            </a:r>
            <a:endParaRPr lang="sk-SK" dirty="0" smtClean="0"/>
          </a:p>
          <a:p>
            <a:pPr lvl="3"/>
            <a:endParaRPr lang="sk-SK" dirty="0" smtClean="0"/>
          </a:p>
          <a:p>
            <a:r>
              <a:rPr lang="sk-SK" dirty="0" smtClean="0"/>
              <a:t>Uložiť každý z obrázkov v programe </a:t>
            </a:r>
            <a:r>
              <a:rPr lang="sk-SK" dirty="0" err="1" smtClean="0"/>
              <a:t>Zoner</a:t>
            </a:r>
            <a:r>
              <a:rPr lang="sk-SK" dirty="0" smtClean="0"/>
              <a:t> </a:t>
            </a:r>
            <a:r>
              <a:rPr lang="sk-SK" dirty="0" err="1" smtClean="0"/>
              <a:t>PhotoStudio</a:t>
            </a:r>
            <a:r>
              <a:rPr lang="sk-SK" dirty="0" smtClean="0"/>
              <a:t>  AKO:</a:t>
            </a:r>
          </a:p>
          <a:p>
            <a:pPr lvl="1"/>
            <a:r>
              <a:rPr lang="sk-SK" dirty="0" smtClean="0"/>
              <a:t>2 farby (</a:t>
            </a:r>
            <a:r>
              <a:rPr lang="sk-SK" dirty="0" smtClean="0">
                <a:hlinkClick r:id="rId2" action="ppaction://hlinkfile" tooltip="1-bit"/>
              </a:rPr>
              <a:t>1-bitová</a:t>
            </a:r>
            <a:r>
              <a:rPr lang="sk-SK" dirty="0" smtClean="0"/>
              <a:t> grafika)</a:t>
            </a:r>
          </a:p>
          <a:p>
            <a:pPr lvl="1"/>
            <a:r>
              <a:rPr lang="sk-SK" dirty="0" smtClean="0"/>
              <a:t>16 farieb (</a:t>
            </a:r>
            <a:r>
              <a:rPr lang="sk-SK" dirty="0" smtClean="0">
                <a:hlinkClick r:id="rId3" action="ppaction://hlinkfile" tooltip="4-bit "/>
              </a:rPr>
              <a:t>4-bitová</a:t>
            </a:r>
            <a:r>
              <a:rPr lang="sk-SK" dirty="0" smtClean="0"/>
              <a:t> grafika) </a:t>
            </a:r>
          </a:p>
          <a:p>
            <a:pPr lvl="1"/>
            <a:r>
              <a:rPr lang="sk-SK" dirty="0" smtClean="0"/>
              <a:t>256 farieb (</a:t>
            </a:r>
            <a:r>
              <a:rPr lang="sk-SK" dirty="0" smtClean="0">
                <a:hlinkClick r:id="rId4" tooltip="8-bit "/>
              </a:rPr>
              <a:t>8-bitová</a:t>
            </a:r>
            <a:r>
              <a:rPr lang="sk-SK" dirty="0" smtClean="0"/>
              <a:t> grafika) </a:t>
            </a:r>
          </a:p>
          <a:p>
            <a:pPr lvl="1"/>
            <a:r>
              <a:rPr lang="sk-SK" dirty="0" smtClean="0"/>
              <a:t>65 536 farieb (</a:t>
            </a:r>
            <a:r>
              <a:rPr lang="sk-SK" dirty="0" smtClean="0">
                <a:hlinkClick r:id="rId5" action="ppaction://hlinkfile" tooltip="16-bit"/>
              </a:rPr>
              <a:t>16-bitová</a:t>
            </a:r>
            <a:r>
              <a:rPr lang="sk-SK" dirty="0" smtClean="0"/>
              <a:t> grafika ) </a:t>
            </a:r>
          </a:p>
          <a:p>
            <a:pPr lvl="1"/>
            <a:r>
              <a:rPr lang="sk-SK" dirty="0" smtClean="0"/>
              <a:t>16,7 milióna farieb (</a:t>
            </a:r>
            <a:r>
              <a:rPr lang="sk-SK" dirty="0" smtClean="0">
                <a:hlinkClick r:id="rId6" action="ppaction://hlinkfile" tooltip="24-bit "/>
              </a:rPr>
              <a:t>24-bitová</a:t>
            </a:r>
            <a:r>
              <a:rPr lang="sk-SK" dirty="0" smtClean="0"/>
              <a:t> grafika)</a:t>
            </a:r>
          </a:p>
          <a:p>
            <a:r>
              <a:rPr lang="sk-SK" dirty="0" smtClean="0"/>
              <a:t>Porovnať </a:t>
            </a:r>
            <a:r>
              <a:rPr lang="sk-SK" dirty="0" err="1" smtClean="0"/>
              <a:t>veľkost</a:t>
            </a:r>
            <a:r>
              <a:rPr lang="sk-SK" dirty="0" smtClean="0"/>
              <a:t> a kvalitu obrázkov</a:t>
            </a:r>
            <a:endParaRPr lang="sk-SK" dirty="0"/>
          </a:p>
        </p:txBody>
      </p:sp>
      <p:sp>
        <p:nvSpPr>
          <p:cNvPr id="4" name="Šípka doprava 3">
            <a:hlinkClick r:id="rId7" action="ppaction://hlinksldjump"/>
          </p:cNvPr>
          <p:cNvSpPr/>
          <p:nvPr/>
        </p:nvSpPr>
        <p:spPr>
          <a:xfrm>
            <a:off x="8028384" y="616530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 - Grafika pre web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Základné pojmy</a:t>
            </a:r>
          </a:p>
          <a:p>
            <a:pPr lvl="1"/>
            <a:r>
              <a:rPr lang="sk-SK" dirty="0" smtClean="0"/>
              <a:t>Rozlíšenie</a:t>
            </a:r>
          </a:p>
          <a:p>
            <a:pPr lvl="1"/>
            <a:r>
              <a:rPr lang="sk-SK" dirty="0" smtClean="0"/>
              <a:t>Farebná hĺbka</a:t>
            </a:r>
          </a:p>
          <a:p>
            <a:pPr lvl="1"/>
            <a:r>
              <a:rPr lang="sk-SK" dirty="0" smtClean="0"/>
              <a:t>Grafický formát</a:t>
            </a:r>
          </a:p>
          <a:p>
            <a:pPr lvl="1"/>
            <a:r>
              <a:rPr lang="sk-SK" dirty="0" smtClean="0"/>
              <a:t>Veľkosť</a:t>
            </a:r>
          </a:p>
          <a:p>
            <a:r>
              <a:rPr lang="sk-SK" dirty="0" smtClean="0"/>
              <a:t>Grafické formáty súborov</a:t>
            </a:r>
          </a:p>
          <a:p>
            <a:pPr lvl="1"/>
            <a:r>
              <a:rPr lang="sk-SK" dirty="0" smtClean="0"/>
              <a:t>JPEG</a:t>
            </a:r>
          </a:p>
          <a:p>
            <a:pPr lvl="1"/>
            <a:r>
              <a:rPr lang="sk-SK" dirty="0" smtClean="0"/>
              <a:t>GIF</a:t>
            </a:r>
          </a:p>
          <a:p>
            <a:pPr lvl="1"/>
            <a:r>
              <a:rPr lang="sk-SK" dirty="0" smtClean="0"/>
              <a:t>PNG</a:t>
            </a:r>
          </a:p>
          <a:p>
            <a:pPr>
              <a:buNone/>
            </a:pPr>
            <a:endParaRPr lang="sk-SK" dirty="0" smtClean="0"/>
          </a:p>
          <a:p>
            <a:pPr lvl="1"/>
            <a:endParaRPr lang="sk-SK" dirty="0" smtClean="0"/>
          </a:p>
          <a:p>
            <a:pPr lvl="1">
              <a:buNone/>
            </a:pPr>
            <a:endParaRPr lang="sk-SK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Zoznam použitých zdrojov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857356" y="2786058"/>
            <a:ext cx="6067444" cy="3340105"/>
          </a:xfrm>
        </p:spPr>
        <p:txBody>
          <a:bodyPr/>
          <a:lstStyle/>
          <a:p>
            <a:r>
              <a:rPr lang="sk-SK" dirty="0" err="1" smtClean="0">
                <a:hlinkClick r:id="rId2"/>
              </a:rPr>
              <a:t>www.wikipedia.org</a:t>
            </a:r>
            <a:endParaRPr lang="sk-SK" dirty="0" smtClean="0"/>
          </a:p>
          <a:p>
            <a:r>
              <a:rPr lang="sk-SK" dirty="0" err="1" smtClean="0">
                <a:hlinkClick r:id="rId3"/>
              </a:rPr>
              <a:t>www.linuxsoft.cz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Popis k farebnej hĺbke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(každý </a:t>
            </a:r>
            <a:r>
              <a:rPr lang="sk-SK" dirty="0" smtClean="0">
                <a:hlinkClick r:id="rId2" tooltip="Bit"/>
              </a:rPr>
              <a:t>bit</a:t>
            </a:r>
            <a:r>
              <a:rPr lang="sk-SK" dirty="0" smtClean="0"/>
              <a:t> reprezentuje počet bitov pamäte potrebných na uchovanie informácie o farbe jedného </a:t>
            </a:r>
            <a:r>
              <a:rPr lang="sk-SK" dirty="0" err="1" smtClean="0">
                <a:hlinkClick r:id="rId3" tooltip="Pixel"/>
              </a:rPr>
              <a:t>pixelu</a:t>
            </a:r>
            <a:r>
              <a:rPr lang="sk-SK" dirty="0" smtClean="0"/>
              <a:t>). </a:t>
            </a:r>
          </a:p>
          <a:p>
            <a:r>
              <a:rPr lang="sk-SK" dirty="0" smtClean="0"/>
              <a:t>8-bitové obrázky môžu byť použité aj v čiernobielom (</a:t>
            </a:r>
            <a:r>
              <a:rPr lang="sk-SK" dirty="0" err="1" smtClean="0"/>
              <a:t>grayscale</a:t>
            </a:r>
            <a:r>
              <a:rPr lang="sk-SK" dirty="0" smtClean="0"/>
              <a:t>) formáte.</a:t>
            </a:r>
          </a:p>
          <a:p>
            <a:pPr>
              <a:buNone/>
            </a:pPr>
            <a:r>
              <a:rPr lang="sk-SK" dirty="0" smtClean="0"/>
              <a:t>						</a:t>
            </a:r>
          </a:p>
          <a:p>
            <a:pPr>
              <a:buNone/>
            </a:pPr>
            <a:r>
              <a:rPr lang="sk-SK" dirty="0" smtClean="0"/>
              <a:t>							</a:t>
            </a:r>
            <a:r>
              <a:rPr lang="sk-SK" sz="2400" dirty="0" smtClean="0">
                <a:hlinkClick r:id="rId4"/>
              </a:rPr>
              <a:t>WIKIPEDIA</a:t>
            </a:r>
            <a:endParaRPr lang="sk-SK" sz="2400" dirty="0"/>
          </a:p>
        </p:txBody>
      </p:sp>
      <p:pic>
        <p:nvPicPr>
          <p:cNvPr id="4" name="Obrázok 3" descr="sede_p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4214818"/>
            <a:ext cx="3429024" cy="2491232"/>
          </a:xfrm>
          <a:prstGeom prst="rect">
            <a:avLst/>
          </a:prstGeom>
        </p:spPr>
      </p:pic>
      <p:sp>
        <p:nvSpPr>
          <p:cNvPr id="5" name="Šípka doprava 4">
            <a:hlinkClick r:id="rId6" action="ppaction://hlinksldjump" tooltip="späť"/>
          </p:cNvPr>
          <p:cNvSpPr/>
          <p:nvPr/>
        </p:nvSpPr>
        <p:spPr>
          <a:xfrm flipH="1">
            <a:off x="714348" y="5572140"/>
            <a:ext cx="571472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Popis k DPI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300 Dpi je rozlíšenie pre kvalitnú tlač</a:t>
            </a:r>
          </a:p>
          <a:p>
            <a:r>
              <a:rPr lang="sk-SK" dirty="0" smtClean="0"/>
              <a:t>72 Dpi - ak je grafika primárne určená pre zobrazenie na monitore (</a:t>
            </a:r>
            <a:r>
              <a:rPr lang="sk-SK" dirty="0" err="1" smtClean="0"/>
              <a:t>www</a:t>
            </a:r>
            <a:r>
              <a:rPr lang="sk-SK" dirty="0" smtClean="0"/>
              <a:t> stránke), stačí ju uložiť v rozlíšení 72 Dpi. </a:t>
            </a:r>
          </a:p>
          <a:p>
            <a:r>
              <a:rPr lang="sk-SK" dirty="0" smtClean="0"/>
              <a:t>Ak umiestnite na </a:t>
            </a:r>
            <a:r>
              <a:rPr lang="sk-SK" dirty="0" err="1" smtClean="0"/>
              <a:t>www</a:t>
            </a:r>
            <a:r>
              <a:rPr lang="sk-SK" dirty="0" smtClean="0"/>
              <a:t> stránku grafiku s väčším rozlíšením, nie je to chyba, ale je to zbytočné, pretože zobrazovacie zariadenia nie sú schopné zobraziť grafiku v lepšom zobrazení než 72 Dpi.</a:t>
            </a:r>
            <a:endParaRPr lang="sk-SK" dirty="0"/>
          </a:p>
        </p:txBody>
      </p:sp>
      <p:sp>
        <p:nvSpPr>
          <p:cNvPr id="4" name="Šípka doprava 3">
            <a:hlinkClick r:id="rId2" action="ppaction://hlinksldjump" tooltip="späť"/>
          </p:cNvPr>
          <p:cNvSpPr/>
          <p:nvPr/>
        </p:nvSpPr>
        <p:spPr>
          <a:xfrm flipH="1">
            <a:off x="357158" y="6143644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Popis - GIF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Pri zobrazovaní webovej grafiky na webe sa často stretnete s prekladaným </a:t>
            </a:r>
            <a:r>
              <a:rPr lang="sk-SK" dirty="0" err="1" smtClean="0"/>
              <a:t>GIFom</a:t>
            </a:r>
            <a:r>
              <a:rPr lang="sk-SK" dirty="0" smtClean="0"/>
              <a:t>, ktorý umožňuje postupné zobrazenie obrázku behom sťahovania stránok.</a:t>
            </a:r>
          </a:p>
          <a:p>
            <a:r>
              <a:rPr lang="sk-SK" dirty="0" smtClean="0"/>
              <a:t>Najprv neostré, potom zaostrené</a:t>
            </a:r>
          </a:p>
          <a:p>
            <a:r>
              <a:rPr lang="sk-SK" dirty="0" smtClean="0">
                <a:hlinkClick r:id="rId2" action="ppaction://hlinksldjump"/>
              </a:rPr>
              <a:t>Nastavenie v grafickom programe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Šípka doprava 3">
            <a:hlinkClick r:id="rId3" action="ppaction://hlinksldjump" tooltip="späť"/>
          </p:cNvPr>
          <p:cNvSpPr/>
          <p:nvPr/>
        </p:nvSpPr>
        <p:spPr>
          <a:xfrm flipH="1">
            <a:off x="928662" y="5500702"/>
            <a:ext cx="642910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Nastavenie pri uložení</a:t>
            </a:r>
            <a:endParaRPr lang="sk-SK" dirty="0"/>
          </a:p>
        </p:txBody>
      </p:sp>
      <p:pic>
        <p:nvPicPr>
          <p:cNvPr id="7" name="Zástupný symbol obsahu 6" descr="4bit_p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4280" y="1500174"/>
            <a:ext cx="5848229" cy="4286280"/>
          </a:xfrm>
        </p:spPr>
      </p:pic>
      <p:cxnSp>
        <p:nvCxnSpPr>
          <p:cNvPr id="9" name="Rovná spojovacia šípka 8"/>
          <p:cNvCxnSpPr/>
          <p:nvPr/>
        </p:nvCxnSpPr>
        <p:spPr>
          <a:xfrm rot="16200000" flipH="1">
            <a:off x="-4528" y="2504802"/>
            <a:ext cx="4366710" cy="192882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Šípka doprava 9">
            <a:hlinkClick r:id="rId3" action="ppaction://hlinksldjump" tooltip="späť"/>
          </p:cNvPr>
          <p:cNvSpPr/>
          <p:nvPr/>
        </p:nvSpPr>
        <p:spPr>
          <a:xfrm flipH="1">
            <a:off x="642910" y="5929330"/>
            <a:ext cx="64291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ROZLÍŠENIE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udáva mieru detailov obrázku, ktoré je schopné zariadenie zobraziť, zachytiť či reprodukovať.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					</a:t>
            </a:r>
            <a:r>
              <a:rPr lang="sk-SK" sz="1800" dirty="0" smtClean="0">
                <a:hlinkClick r:id="rId2"/>
              </a:rPr>
              <a:t>WIKIPEDIA</a:t>
            </a:r>
            <a:endParaRPr lang="sk-SK" sz="1800" dirty="0" smtClean="0"/>
          </a:p>
          <a:p>
            <a:r>
              <a:rPr lang="sk-SK" dirty="0" smtClean="0"/>
              <a:t>Najčastejšie sa udáva</a:t>
            </a:r>
          </a:p>
          <a:p>
            <a:pPr lvl="1"/>
            <a:r>
              <a:rPr lang="sk-SK" dirty="0" smtClean="0"/>
              <a:t> v </a:t>
            </a:r>
            <a:r>
              <a:rPr lang="sk-SK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DPI</a:t>
            </a:r>
            <a:r>
              <a:rPr lang="sk-SK" dirty="0" smtClean="0"/>
              <a:t> (</a:t>
            </a:r>
            <a:r>
              <a:rPr lang="sk-SK" dirty="0" err="1" smtClean="0"/>
              <a:t>Dots</a:t>
            </a:r>
            <a:r>
              <a:rPr lang="sk-SK" dirty="0" smtClean="0"/>
              <a:t> Per </a:t>
            </a:r>
            <a:r>
              <a:rPr lang="sk-SK" dirty="0" err="1" smtClean="0"/>
              <a:t>Inch</a:t>
            </a:r>
            <a:r>
              <a:rPr lang="sk-SK" dirty="0" smtClean="0"/>
              <a:t> – počet bodov na palec 1 </a:t>
            </a:r>
            <a:r>
              <a:rPr lang="sk-SK" dirty="0" err="1" smtClean="0"/>
              <a:t>inch</a:t>
            </a:r>
            <a:r>
              <a:rPr lang="sk-SK" dirty="0" smtClean="0"/>
              <a:t> = 2,54 cm) </a:t>
            </a:r>
          </a:p>
          <a:p>
            <a:pPr lvl="1"/>
            <a:r>
              <a:rPr lang="sk-SK" dirty="0" smtClean="0"/>
              <a:t>alebo v počte horizontálnych a vertikálnych bodov (</a:t>
            </a:r>
            <a:r>
              <a:rPr lang="sk-SK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1 280 x 1 024</a:t>
            </a:r>
            <a:r>
              <a:rPr lang="sk-SK" dirty="0" smtClean="0"/>
              <a:t>)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Rozlíšenie v DPI - najčastejšie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počet bodov(pixlov) na palec 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				1 </a:t>
            </a:r>
            <a:r>
              <a:rPr lang="sk-SK" dirty="0" err="1" smtClean="0"/>
              <a:t>inch</a:t>
            </a:r>
            <a:r>
              <a:rPr lang="sk-SK" dirty="0" smtClean="0"/>
              <a:t> = 2,54 cm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DPI = 300 – pre tlač </a:t>
            </a:r>
          </a:p>
          <a:p>
            <a:r>
              <a:rPr lang="sk-SK" dirty="0" smtClean="0"/>
              <a:t>DPI = 72 – pre web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sk-SK" dirty="0" smtClean="0"/>
              <a:t>						</a:t>
            </a:r>
            <a:r>
              <a:rPr lang="sk-SK" dirty="0" smtClean="0">
                <a:hlinkClick r:id="rId2" action="ppaction://hlinksldjump"/>
              </a:rPr>
              <a:t>podrobnejšie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Porovnanie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</p:txBody>
      </p:sp>
      <p:pic>
        <p:nvPicPr>
          <p:cNvPr id="8" name="Obrázok 7" descr="5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4143380"/>
            <a:ext cx="2020815" cy="2517456"/>
          </a:xfrm>
          <a:prstGeom prst="rect">
            <a:avLst/>
          </a:prstGeom>
        </p:spPr>
      </p:pic>
      <p:pic>
        <p:nvPicPr>
          <p:cNvPr id="9" name="Obrázok 8" descr="10p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4143380"/>
            <a:ext cx="1986563" cy="2483204"/>
          </a:xfrm>
          <a:prstGeom prst="rect">
            <a:avLst/>
          </a:prstGeom>
        </p:spPr>
      </p:pic>
      <p:pic>
        <p:nvPicPr>
          <p:cNvPr id="10" name="Obrázok 9" descr="15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4143380"/>
            <a:ext cx="1986564" cy="2517456"/>
          </a:xfrm>
          <a:prstGeom prst="rect">
            <a:avLst/>
          </a:prstGeom>
        </p:spPr>
      </p:pic>
      <p:pic>
        <p:nvPicPr>
          <p:cNvPr id="11" name="Obrázok 10" descr="30p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428736"/>
            <a:ext cx="2140693" cy="2534581"/>
          </a:xfrm>
          <a:prstGeom prst="rect">
            <a:avLst/>
          </a:prstGeom>
        </p:spPr>
      </p:pic>
      <p:pic>
        <p:nvPicPr>
          <p:cNvPr id="12" name="Obrázok 11" descr="50p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1428736"/>
            <a:ext cx="2037941" cy="2517456"/>
          </a:xfrm>
          <a:prstGeom prst="rect">
            <a:avLst/>
          </a:prstGeom>
        </p:spPr>
      </p:pic>
      <p:pic>
        <p:nvPicPr>
          <p:cNvPr id="13" name="Obrázok 12" descr="72p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1538" y="1428736"/>
            <a:ext cx="2055066" cy="2500330"/>
          </a:xfrm>
          <a:prstGeom prst="rect">
            <a:avLst/>
          </a:prstGeom>
        </p:spPr>
      </p:pic>
      <p:grpSp>
        <p:nvGrpSpPr>
          <p:cNvPr id="16" name="Skupina 15"/>
          <p:cNvGrpSpPr/>
          <p:nvPr/>
        </p:nvGrpSpPr>
        <p:grpSpPr>
          <a:xfrm>
            <a:off x="214282" y="5786454"/>
            <a:ext cx="785818" cy="500066"/>
            <a:chOff x="214282" y="5786454"/>
            <a:chExt cx="785818" cy="500066"/>
          </a:xfrm>
        </p:grpSpPr>
        <p:sp>
          <p:nvSpPr>
            <p:cNvPr id="14" name="Šípka doprava 13">
              <a:hlinkClick r:id="rId8" action="ppaction://hlinksldjump" tooltip="späť"/>
            </p:cNvPr>
            <p:cNvSpPr/>
            <p:nvPr/>
          </p:nvSpPr>
          <p:spPr>
            <a:xfrm flipH="1">
              <a:off x="285720" y="5786454"/>
              <a:ext cx="571472" cy="5000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5" name="BlokTextu 14"/>
            <p:cNvSpPr txBox="1"/>
            <p:nvPr/>
          </p:nvSpPr>
          <p:spPr>
            <a:xfrm>
              <a:off x="214282" y="5857892"/>
              <a:ext cx="785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dirty="0" smtClean="0">
                  <a:hlinkClick r:id="rId8" action="ppaction://hlinksldjump"/>
                </a:rPr>
                <a:t>JPEG</a:t>
              </a:r>
              <a:endParaRPr lang="sk-SK" sz="1600" dirty="0"/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Farebná hĺbka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dirty="0" smtClean="0"/>
              <a:t>udáva počet farieb, ktoré je možné zaznamenať, zobraziť pomocou príslušného zariadenia.</a:t>
            </a:r>
          </a:p>
          <a:p>
            <a:endParaRPr lang="sk-SK" dirty="0" smtClean="0"/>
          </a:p>
          <a:p>
            <a:r>
              <a:rPr lang="sk-SK" dirty="0" smtClean="0"/>
              <a:t>Skutočné farby (</a:t>
            </a:r>
            <a:r>
              <a:rPr lang="sk-SK" dirty="0" err="1" smtClean="0"/>
              <a:t>True</a:t>
            </a:r>
            <a:r>
              <a:rPr lang="sk-SK" dirty="0" smtClean="0"/>
              <a:t> </a:t>
            </a:r>
            <a:r>
              <a:rPr lang="sk-SK" dirty="0" err="1" smtClean="0"/>
              <a:t>color</a:t>
            </a:r>
            <a:r>
              <a:rPr lang="sk-SK" dirty="0" smtClean="0"/>
              <a:t>) </a:t>
            </a:r>
          </a:p>
          <a:p>
            <a:pPr>
              <a:buNone/>
            </a:pPr>
            <a:r>
              <a:rPr lang="sk-SK" dirty="0" smtClean="0"/>
              <a:t>8 bitov x 3 zákl. farby= 24 bitov</a:t>
            </a:r>
            <a:endParaRPr lang="sk-SK" dirty="0"/>
          </a:p>
        </p:txBody>
      </p:sp>
      <p:pic>
        <p:nvPicPr>
          <p:cNvPr id="4" name="Obrázok 3" descr="tv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3571876"/>
            <a:ext cx="2905124" cy="313662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Farebná hĺbka v bitoch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dirty="0" smtClean="0"/>
          </a:p>
          <a:p>
            <a:r>
              <a:rPr lang="sk-SK" dirty="0" smtClean="0"/>
              <a:t>farebná hĺbka (počet zobraziteľných farieb, často vyjadrené počtom bitov) </a:t>
            </a:r>
            <a:r>
              <a:rPr lang="sk-SK" dirty="0" smtClean="0">
                <a:hlinkClick r:id="rId2" action="ppaction://hlinksldjump"/>
              </a:rPr>
              <a:t>viac</a:t>
            </a:r>
            <a:r>
              <a:rPr lang="sk-SK" dirty="0" smtClean="0"/>
              <a:t> </a:t>
            </a:r>
          </a:p>
          <a:p>
            <a:r>
              <a:rPr lang="sk-SK" dirty="0" smtClean="0"/>
              <a:t>2 farby (</a:t>
            </a:r>
            <a:r>
              <a:rPr lang="sk-SK" dirty="0" smtClean="0">
                <a:hlinkClick r:id="rId3" action="ppaction://hlinkfile" tooltip="1-bit"/>
              </a:rPr>
              <a:t>1-bitová</a:t>
            </a:r>
            <a:r>
              <a:rPr lang="sk-SK" dirty="0" smtClean="0"/>
              <a:t>)</a:t>
            </a:r>
          </a:p>
          <a:p>
            <a:r>
              <a:rPr lang="sk-SK" dirty="0" smtClean="0"/>
              <a:t>16 farieb (</a:t>
            </a:r>
            <a:r>
              <a:rPr lang="sk-SK" dirty="0" smtClean="0">
                <a:hlinkClick r:id="rId4" action="ppaction://hlinkfile" tooltip="4-bit "/>
              </a:rPr>
              <a:t>4-bitová</a:t>
            </a:r>
            <a:r>
              <a:rPr lang="sk-SK" dirty="0" smtClean="0"/>
              <a:t>) </a:t>
            </a:r>
          </a:p>
          <a:p>
            <a:r>
              <a:rPr lang="sk-SK" dirty="0" smtClean="0"/>
              <a:t>256 farieb (</a:t>
            </a:r>
            <a:r>
              <a:rPr lang="sk-SK" dirty="0" smtClean="0">
                <a:hlinkClick r:id="rId5" tooltip="8-bit "/>
              </a:rPr>
              <a:t>8-bitová</a:t>
            </a:r>
            <a:r>
              <a:rPr lang="sk-SK" dirty="0" smtClean="0"/>
              <a:t>) </a:t>
            </a:r>
          </a:p>
          <a:p>
            <a:r>
              <a:rPr lang="sk-SK" dirty="0" smtClean="0"/>
              <a:t>65 536 farieb (</a:t>
            </a:r>
            <a:r>
              <a:rPr lang="sk-SK" dirty="0" smtClean="0">
                <a:hlinkClick r:id="rId6" action="ppaction://hlinkfile" tooltip="16-bit"/>
              </a:rPr>
              <a:t>16-bitová</a:t>
            </a:r>
            <a:r>
              <a:rPr lang="sk-SK" dirty="0" smtClean="0"/>
              <a:t>) </a:t>
            </a:r>
          </a:p>
          <a:p>
            <a:r>
              <a:rPr lang="sk-SK" dirty="0" smtClean="0"/>
              <a:t>16,7 milióna farieb (</a:t>
            </a:r>
            <a:r>
              <a:rPr lang="sk-SK" dirty="0" smtClean="0">
                <a:hlinkClick r:id="rId7" action="ppaction://hlinkfile" tooltip="24-bit "/>
              </a:rPr>
              <a:t>24-bitová</a:t>
            </a:r>
            <a:r>
              <a:rPr lang="sk-SK" dirty="0" smtClean="0"/>
              <a:t>) </a:t>
            </a:r>
          </a:p>
        </p:txBody>
      </p:sp>
      <p:sp>
        <p:nvSpPr>
          <p:cNvPr id="4" name="Šípka doprava 3">
            <a:hlinkClick r:id="rId8" action="ppaction://hlinksldjump"/>
          </p:cNvPr>
          <p:cNvSpPr/>
          <p:nvPr/>
        </p:nvSpPr>
        <p:spPr>
          <a:xfrm>
            <a:off x="4214810" y="3500438"/>
            <a:ext cx="428628" cy="260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prava 4">
            <a:hlinkClick r:id="rId9" action="ppaction://hlinksldjump"/>
          </p:cNvPr>
          <p:cNvSpPr/>
          <p:nvPr/>
        </p:nvSpPr>
        <p:spPr>
          <a:xfrm>
            <a:off x="4286248" y="3929066"/>
            <a:ext cx="428628" cy="260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prava 5">
            <a:hlinkClick r:id="rId10" action="ppaction://hlinksldjump"/>
          </p:cNvPr>
          <p:cNvSpPr/>
          <p:nvPr/>
        </p:nvSpPr>
        <p:spPr>
          <a:xfrm>
            <a:off x="4429124" y="4429132"/>
            <a:ext cx="428628" cy="260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 dolu 8">
            <a:hlinkClick r:id="rId11" action="ppaction://hlinksldjump" tooltip="pokračuj"/>
          </p:cNvPr>
          <p:cNvSpPr/>
          <p:nvPr/>
        </p:nvSpPr>
        <p:spPr>
          <a:xfrm>
            <a:off x="3786182" y="6143644"/>
            <a:ext cx="1143008" cy="714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7215206" y="600076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12" action="ppaction://hlinksldjump"/>
              </a:rPr>
              <a:t>Samostatná práca</a:t>
            </a:r>
            <a:endParaRPr lang="sk-SK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16,7 miliónov farieb (</a:t>
            </a:r>
            <a:r>
              <a:rPr lang="sk-SK" dirty="0" smtClean="0">
                <a:hlinkClick r:id="rId2" action="ppaction://hlinkfile" tooltip="24-bit "/>
              </a:rPr>
              <a:t>24-bitová</a:t>
            </a:r>
            <a:r>
              <a:rPr lang="sk-SK" dirty="0" smtClean="0"/>
              <a:t>) </a:t>
            </a:r>
            <a:endParaRPr lang="sk-SK" dirty="0"/>
          </a:p>
        </p:txBody>
      </p:sp>
      <p:pic>
        <p:nvPicPr>
          <p:cNvPr id="4" name="Obrázok 3" descr="true_p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357298"/>
            <a:ext cx="7294953" cy="4853437"/>
          </a:xfrm>
          <a:prstGeom prst="rect">
            <a:avLst/>
          </a:prstGeom>
        </p:spPr>
      </p:pic>
      <p:sp>
        <p:nvSpPr>
          <p:cNvPr id="5" name="Šípka doprava 4">
            <a:hlinkClick r:id="rId4" action="ppaction://hlinksldjump" tooltip="späť"/>
          </p:cNvPr>
          <p:cNvSpPr/>
          <p:nvPr/>
        </p:nvSpPr>
        <p:spPr>
          <a:xfrm flipH="1">
            <a:off x="428596" y="5929330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2 farby (</a:t>
            </a:r>
            <a:r>
              <a:rPr lang="sk-SK" dirty="0" smtClean="0">
                <a:hlinkClick r:id="rId2" action="ppaction://hlinkfile" tooltip="1-bit"/>
              </a:rPr>
              <a:t>1-bitová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4" name="Obrázok 3" descr="mono_p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428736"/>
            <a:ext cx="7088847" cy="5183720"/>
          </a:xfrm>
          <a:prstGeom prst="rect">
            <a:avLst/>
          </a:prstGeom>
        </p:spPr>
      </p:pic>
      <p:sp>
        <p:nvSpPr>
          <p:cNvPr id="7" name="Šípka doprava 6">
            <a:hlinkClick r:id="rId4" action="ppaction://hlinksldjump" tooltip="späť"/>
          </p:cNvPr>
          <p:cNvSpPr/>
          <p:nvPr/>
        </p:nvSpPr>
        <p:spPr>
          <a:xfrm flipH="1">
            <a:off x="428596" y="5929330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934</TotalTime>
  <Words>444</Words>
  <Application>Microsoft Office PowerPoint</Application>
  <PresentationFormat>Prezentácia na obrazovke (4:3)</PresentationFormat>
  <Paragraphs>125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Technický</vt:lpstr>
      <vt:lpstr>Grafika pre web</vt:lpstr>
      <vt:lpstr>OBSAH - Grafika pre web</vt:lpstr>
      <vt:lpstr>ROZLÍŠENIE</vt:lpstr>
      <vt:lpstr>Rozlíšenie v DPI - najčastejšie</vt:lpstr>
      <vt:lpstr>Porovnanie</vt:lpstr>
      <vt:lpstr>Farebná hĺbka</vt:lpstr>
      <vt:lpstr>Farebná hĺbka v bitoch</vt:lpstr>
      <vt:lpstr>16,7 miliónov farieb (24-bitová) </vt:lpstr>
      <vt:lpstr>2 farby (1-bitová)</vt:lpstr>
      <vt:lpstr>16 farieb (4-bitová) </vt:lpstr>
      <vt:lpstr>256 farieb (8-bitová) </vt:lpstr>
      <vt:lpstr>grafický formát</vt:lpstr>
      <vt:lpstr>JPEG                  WIKIPEDIA</vt:lpstr>
      <vt:lpstr>GIF                                 WIKIPEDIA</vt:lpstr>
      <vt:lpstr>Animovaný GIF  -  Zoner GIF animátor</vt:lpstr>
      <vt:lpstr>Porovnanie obr. GIF</vt:lpstr>
      <vt:lpstr>Porovnanie formátov GIF a JPEG</vt:lpstr>
      <vt:lpstr>PNG     </vt:lpstr>
      <vt:lpstr>ZADANIE  - samostatná práca</vt:lpstr>
      <vt:lpstr>Zoznam použitých zdrojov</vt:lpstr>
      <vt:lpstr>Popis k farebnej hĺbke</vt:lpstr>
      <vt:lpstr>Popis k DPI</vt:lpstr>
      <vt:lpstr>Popis - GIF</vt:lpstr>
      <vt:lpstr>Nastavenie pri uložení</vt:lpstr>
    </vt:vector>
  </TitlesOfParts>
  <Company>SOS Stara Tura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Grafika pre web</dc:title>
  <dc:creator>skola</dc:creator>
  <cp:lastModifiedBy>skola</cp:lastModifiedBy>
  <cp:revision>88</cp:revision>
  <dcterms:created xsi:type="dcterms:W3CDTF">2011-01-09T08:21:26Z</dcterms:created>
  <dcterms:modified xsi:type="dcterms:W3CDTF">2011-01-18T11:49:57Z</dcterms:modified>
</cp:coreProperties>
</file>